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3" r:id="rId2"/>
    <p:sldId id="294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7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76E30-54B8-4A2B-B589-214C3F46A5E3}" type="datetimeFigureOut">
              <a:rPr lang="es-CO" smtClean="0"/>
              <a:pPr/>
              <a:t>03/06/2015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506E8-026F-4AC1-8AD1-34E118DD573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39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08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91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25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85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77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94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7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5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11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19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55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6E1E-F009-364E-A739-8685C7ABACCD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5855-2D9B-E649-B2A8-6326043FDA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06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5800" y="3316417"/>
            <a:ext cx="7772400" cy="1470025"/>
          </a:xfrm>
        </p:spPr>
        <p:txBody>
          <a:bodyPr/>
          <a:lstStyle/>
          <a:p>
            <a:r>
              <a:rPr lang="es-ES" b="1" dirty="0" smtClean="0">
                <a:solidFill>
                  <a:srgbClr val="004A82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TÍTULO – ARIAL BOLD 44 </a:t>
            </a:r>
            <a:endParaRPr lang="es-ES" b="1" dirty="0">
              <a:solidFill>
                <a:srgbClr val="004A82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85765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85800" y="331641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Arial Black" pitchFamily="34" charset="0"/>
                <a:ea typeface="Verdana" pitchFamily="34" charset="0"/>
                <a:cs typeface="Arial" pitchFamily="34" charset="0"/>
              </a:rPr>
              <a:t>Alianzas y Convenios</a:t>
            </a:r>
          </a:p>
          <a:p>
            <a:r>
              <a:rPr lang="es-ES" sz="2000" b="1" dirty="0" smtClean="0">
                <a:latin typeface="Arial Black" pitchFamily="34" charset="0"/>
                <a:ea typeface="Verdana" pitchFamily="34" charset="0"/>
                <a:cs typeface="Arial" pitchFamily="34" charset="0"/>
              </a:rPr>
              <a:t>Articulación con la media</a:t>
            </a:r>
            <a:endParaRPr lang="es-ES" sz="2000" b="1" dirty="0" smtClean="0">
              <a:latin typeface="Arial Black" pitchFamily="34" charset="0"/>
              <a:ea typeface="Verdana" pitchFamily="34" charset="0"/>
              <a:cs typeface="Arial" pitchFamily="34" charset="0"/>
            </a:endParaRPr>
          </a:p>
          <a:p>
            <a:r>
              <a:rPr lang="es-ES" sz="1800" b="1" dirty="0" smtClean="0">
                <a:latin typeface="Arial Black" pitchFamily="34" charset="0"/>
                <a:ea typeface="Verdana" pitchFamily="34" charset="0"/>
                <a:cs typeface="Arial" pitchFamily="34" charset="0"/>
              </a:rPr>
              <a:t>Acciones estratégicas</a:t>
            </a:r>
            <a:endParaRPr lang="es-ES" sz="1800" b="1" dirty="0" smtClean="0">
              <a:latin typeface="Arial Black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1371600" y="4319090"/>
            <a:ext cx="6400800" cy="1511433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0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8" descr="data:image/jpeg;base64,/9j/4AAQSkZJRgABAQAAAQABAAD/2wCEAAkGBxIQEBAQDxEQDxEPEA8PEBAQEg8PDw8QFBMWFhQSFBMYKCggGBolGxQUITEkJSkrLi4uFx8zODMsNygtLjcBCgoKDg0OGhAQGyskICQtLCwsLCwsNywsLCwsLCwsLCw0LCwuLCwsLCwsLCwsLCwsLCwsLCwsLCwsLCwsLCwsLP/AABEIAKwBJgMBEQACEQEDEQH/xAAbAAEAAgMBAQAAAAAAAAAAAAAAAwQBAgYFB//EAEEQAAIBAgEIBggEBAUFAAAAAAABAgMRUQQFEhQhMXGhBjJBYZGxEyI0UlNygbIWQpLBc4LR4SMkM2KiFXSTs9L/xAAaAQEAAgMBAAAAAAAAAAAAAAAAAQIDBQYE/8QAOBEBAAIBAQUFBAoCAQUAAAAAAAECAxEEBRITMSFBUXGxNFKBkRQVIjJCYaHB0eEjM3IkU5LC8f/aAAwDAQACEQMRAD8ApVutLi/M7CvSHBW6y0LKgAAAAAAAAAAAAAAAAAAAAAAAAAAAAAABG60cSvFC/LlImSpMaBIAAAAABvW60uL8ytekLW6y0LKgAAAAAAAAAAAAAAAAAAAAAAAAAAAAADSt1WVnovTqqFGdYybc+JarDkTF2MAAAAADet1pcX5la9IWt1loWVAAAAAAAAAAAAAAAAAAAAAAAAAAAAAAAghWehftKdjPHFosQtbZuLww2117WSUAAAAAAb1utLi/MrXpC1ustCyoAAAAAAAAAAAAAAQPJr9IaMZaK0522OUUtH6Xe01+TeeGttO2fJtse59ovXinSPynr/T0clymFWKnTelF/Rp4NdjPZiy0y14qT2NfnwXw34LxpKUysIAAAAAAAAAACBWrVb7Fu8ykyz1poj0difEhbXtT5PdXXcmWqx5PFMXYgAAAAAN63WlxfmVr0ha3WWhZUAAAAAAAAAAAAABVzopOhV0b6Xo5Wtv3beVzz7VFpw34euj1bFNY2inF01hwhybt3R9EFL/F931OGlt/axud0cX2/Ds+bn9+TX7Hj2/Ls/d0Ru3PAAAAAAAAAABWrVb7Fu8zHMs9a6MSp2jd77jTRMW1nRh9VcWR3EfeTUXfb3JW4FoY7pS7GAAAAABvW60uL8ysdIWt95XeULBjiWjHKSMrq6JiVJjRklAAAAAAAAAAAADdtr2JbW3uXeRMxEdqaxMzpDk8urZG5tqnUe3a6bUYN4pP+xzubJsc31is/CdIdVs+Pb4xxE2rHnGsuhzVVpSpr0FlBbHHc0/93ebnZL4rY/8AF0aDbqZ65f8AN18Vs9TxgAAAAAAAACDKJPd2eZSzLjiOrajStte/yEQi9+6DKN31Jt0MfVDCXY93l3lGSY74GnF3X0fYx0T2TCzCV1cyROsPPaNJbEoAAAAAytdfi/Mp+Fk/GolWZYyZbGWqw5ExdjAAAAAAAAMX70QaSXJTpI5JbW0ktrbe4iZiO2UxWZnSHKZ8zx6W9Om7U1ve70j/APnzOe27bpy/Yp931/p1G7t3ciOZk+96f287V/8AC9Lfb6X0duzq6V7ni5f+Lmfnp+mrYc7/ADcrT8Ov66PY6MU5QqberVo+kW290pWT8zZ7sramTt6Wrr+rU74vTJi7Otbafo6U3jmwAAAAaemj70f1IpzKeMfNk5V/dn5Hpo+9H9SHMp4x8zlX92fkemj70f1IcynjHzOVf3Z+TMakXsUot4JpsmL1nsiUTjtEazE/JsSoEiOurrZiVt0XpOkqpRmT0I3W3d2FohS86dE6VtxZhmdQkLg0YusQnSS6xBpJdYg0lvWfrS4vzKx0hNo1sqSnG/V/Yr2MsRbTqnhJNbC8SxWiYntbEqgAAAAAANK3VZWei1OqoUehh9+y3IiZiO2SImZ0hzuds5+k9SHU7X77/oaHbNs5s8FPu+rpNh2GMUcd/ven9+jMs16GTTq1LqfqKMfdTkrt94nY+Xs85L9ezSPiRt8ZNqrip07dZ8exAvZX/wByv/WYY9ln/n+zPPtkf8P/AGex0drQm4bbTp0nScH+eOlpKUX43Rsd3Xpea9v2orpp49uurU70xXx1t2a1tbi18J000n9nvm4aAJAAAA+eVV60vml5nG3j7U+c+rv6TPDHlDWy7iui2sll3DSDWXq9GF/mF8k/2Nhuz2iPKWr3x7LPnDsDpHJAAClLe+LMT0wkoVLbOxkxKt66rJkYACvlO9cClmbH0QlVwJAJsqq6Unbdd+Y17EcOko3HYni2ga9uiXJ1ZvgmWr2MeTtTl2IAAAAAABpW6rKz0Wp1VY7yjO87pS52hGEXoSvpOMb3l2RduzzNZvScmkVrH2Z66eja7mri1ta0/ajprP6s5izLoWq1l62+EH+Tvf8Au8idh2Hg/wAmTr3R4f2jeW8uPXFins758fL8lrpGv8tUtjD70ejePs9vh6vLumddqr8fRy2RZX6O6a06c9lSm90lisGuxmhw5pxzMTGtZ6x4/wB+DptowRk0mJ0tHSfD+vFJlOTuk41aUm6bd6dRbJRl7ssJLmWyY5x6ZMc617p/afz9VMWWMsTiyxpaOsd0x4x+Xo6rM2XOvS0pK0otwlbc2kndeJv9i2ic+PinrHZP8uY3hssbPl4az2T2x4rx7HgAAAgfPavWl80vM4633p859Xf0+7HlDrszZJTlk9Jyp05Nx2twi29r3s6LYsOO2z0maxM6eDk9v2jLXabxW8xGvjK5qNL4VL9EP6Hp+j4vcj5Q8f0rP79vnP8ALelk0Iu8YQi914xin4otXDjrOtaxHwVvny3jS1pmPzmUplYms5WVyJnRNY1lXnWb7uBTVmikQjIXT06O5vjYtFWK1+5OXYgCvlO9cClmanQydXvcipknSE2gsF4IvoxcUmgsF4IaHFKKtSsnffpeBTTSNWfi1tojfVXF+RHcfiTUJJ8bJW4FoUvCUuxAAAAAhqVrO1ikyyVpEw11h4IjilblwxOtdWsOJMUiJ1Rx3kLL1zI8zAFHPeTyqUJwgtKTcLK6W6Sb3nl27HbJhmtY1ns9Xu3dlpi2it7zpHb6OLq0nCTjJWlF2a2OzOYtWaWmtusOwpet6xavSXudGcllLT0oqVGcWmm4yi5pq1442ubTduG1teKNaT8tWn3vnrTh4Z0vE/HTzdHRpRglGEVGK3KKsjd0pWkcNY0hzmTJbJbivOs/m3LqPOz1nGWTxg4xjLTbT0rq1lfsPDtu1W2eKzWNdWx3dsVdqtaLTppDyfxNU+HT8ZGv+tsnuw2v1Hi9+f0PxPP4dPxkPrbJ7sH1Hi9+f0eFJ3beLbNVM6zq3URpGjtsx+zUfl/dnT7B7NTy/dxm8far+f7Lx7HiAAGs43ViJjVNZ0lpGgu3aRwrzklXlvfEoywtp+quBkYJ7ZQ6w8EU4pZOXBrDwRPEcuEdSekyszqtEaJMm3stVXJ0WC7CAa5d+b5n5sp+GGav35VYTt3p70VXmNWZK21buxhGuvZKzSldXMkMN40lsSqAAAFXKOs/oY56s9PusU6WkIjVNraN9XeKJ4ZV5kCoPFDhk5kLBdhACITDhs7+0Vv4kjlNr/3383a7D7Nj8obZpzi6E774SspxxWK70W2TaZwX17u9XbtjrtOPTvjpLtzqXFz1CR4HS7qUvnl5Gn3v9ynnPo3u4vv38o9XhZBkrrVFTi0m03d3tsVzU4MM5rxSG92naK4Mc5LRrEPU/DNT4lP/AJf0Pf8AVOT3oaz67w+7J+GanxKf/IfVOT3oPrvD7sugzfk7pUoU203BWbW57WbjZsU4sVaT3NBteWMua2SOkrBnecAAAAFKW98WYnphb/L/AC/sZO5g/EpmN6EqoPFFuFjnJDOrvFDhk5kN6NO1yYjRW9olKWYwBlcbuSXvPzZT8MMmsRadVFoqzJ8njvwZarFklOWYgkCBjSWK8Rqnhk0livEanDKtXfreBSerPTokybc+JNWPImLsYAAgy7KlRpyqS2qKWxdrbsl4tGHPmjDjm89zPs2Cc+WMcd//ANcnlue61XZf0cfdhdeMt7Oezbfmy9mukeEfy6rZ92YMPbprPjP8dHnHibB0GZsxRnGFWpK6laSgti/mZuNj3dW9YyXnr3NDt+9bUtbFjjSY7Nf4e+8pp/Ep/qibfnY/ej5tF9Hyz+Gfka1T+JT/AFxHOx+9HzPo+X3Z+TwuldWMoUtGUZWlK+i07bO41W9b1tWvDOvbPo3e5cV6XvxRMdkdY/NQ6N+0w+Wf2s8m7faI+Po929vZbfD1didI5AJAAAAAAMNkJiJlo4RbvdeJGkL620bSkrPatwmVYidVMo9C7HcuCMkPNPVklAAAAb1etLi/MrXpC1usvPnvfFlGeOjalOz7u0mJ0RaNYWzI84BpW6rKz0Wp1VCj0AACxk258S1WHImLsYAAjymhGpCUJq8ZKzx4rvMeXHXJSaW6Sy4ctsV4vXrDzMm6O0Yu8nKpgpWUfqlvPBj3XirOttZ82zy75z3jSsRXy6uczrFKvVSSSU5JJbEkabaoiM14jxb/AGO022ekz4Q63Mfs9H5F5nQ7F7PTycpvD2rJ5uLyjrz+ef3M5nJ9+3nPq7HFP+OvlHojMfYydpcawdr1OjftMPln9p792zH0iPj6NbvaP+lt8PV2J0rkAkAAAAAAr5TvXApZmx9EJVkAAF2O5cEZIeaerJKAAAAq1qjbd8Xs7N5iiXq0iJRgWKVFbG9vaWiGK156Ji7EAaVuqys9FqdVRFGdd0VgvBGTR5+KSywXghocUspBGoSAAAAIHDZ49orfxJHK7X/vv5u22H2bH5Q63Mns9H5EdBsPs9PJyu8fasnm4vKOvP55/czmcn37ec+rscX+uvlHo6zMNCLyek3CLfr7XGLfXkdDsGOk7PWZiO/1lyu88uSu1XiLTHTv/KF/V4e5D9MT2cqnux8nh5+X3p+ctoUYp3UYp4qMUyYx0idYiEWy5LRpNpn4ty7GAAAAAAAr5TvXApZmx9GMmW18CKmTosWWC8EX0YuKTRWC8ENDilklAAAAAMSoJSfbte/iUrHZDJe86qc974sqyx0W4blwRkjowW6o6tVp22FZtMLVpEw11h4Ijilblw1lWbVtg4pTFIiUaIWleMrzAAAAAAAPOz3nCVCEJQUW5ScXpX3Wv2Hh27abYKxNY6y2W7tkptN7VtMxpGvY5rKs4qrLTnRpOXa06ivbFJ7TSZdqjLbitSNfi6HDsc4a8FLzp8P4XI9JKiSShSSSSSSlZJdm89Mb1yRGkVh5Z3LhmdZtZ405XbeLb8Xc1szrMz4ttWsVrEeDsuj/ALNS4T++R0u7/Z6/H1lyG9Pa7/D0h6J7WvAAAAAAMghX1h4IpxSzcuDWHghxScuEdSdyJnVasaJMm3vgTVXJ0WDIwgAAAAAAN6vWlxfmVjpC1+svPnvfFlJeiOi5DcuCMkdHmt1V8p630RS3Vmp0a06el22sIjVNraN9X70Twq8yGVk/ehwo5kJy7EAAAAAAIHhdLv8ATpfxH9rNTvb/AF08/wBm83H/ALb+X7ufyHJXVqRppqLlfa9q2Jv9jUYMM5bxSJ01b7ac8YMU5JjXR6/4Yn8WH6ZGw+qMnvR8mq+vMfuSfhifxYfpkPqjJ70fI+vMfuS93NuTOlShTbUnHS2rYneTf7m22bFOLFFJ7mj2zPGfNbJEaa/xosnoeYAAAAADEtz4EEdVIxvUmVDYtu8twsc3iDV+9DhOZCSlS0WTEaKWvEwkLKAAAAAAAN63WlxfmVjpC1uqF6L2u3ih2J+0zprFeKJ1V4ZV67vL6IpPVmp0SZN2/QmquXuTF2IAAAAAABXll1JNp1aSadmnOCaeBgnacMTpN4+cPRGyZ5jWKW+Usf8AUKPxqX/kh/Uj6Xg9+vzhP0PaP+3b/wAZeN0nymE6dNQnCbU22oyjJpaL27DWbzy470rwWie3un8m43Pgy48lpvWY7O+NO953R/2mn/N9rPHu/wBor8fRsN6ey3+HrDszp3HAAAAAAAMNpbyExEyaaxXihrBwyw5rFeKGsJis6qZjehdhuXBGSHmt1ZJQAAAAAAAAAM5V+fjLzKfhZPxqBVmAAFjJu36FqsWXuTF2IAAAAAAgOBzhJemq7V/q1PuZyGeY5tvOfV3ezRPJp5R6K+ksV4mLihm0k0liiNYNJel0da1mn/P9rPbu6Y+kV+Po8G9Y/wClv8PV2h07jQkAAAAAAgyns+pSzLjQFWUAAXYblwRkh5rdWSUAAAAAAAAADet1pcX5la9IWt1aWJ0RrLFuA0NZLcBoayyEahIAAAAAAIGrprBeCI4K+ELcy3jJ6OPurwQ4K+CeZfxk9HH3V4IcFfA5l/GRQS3JL6IRWsdsQib2nsmWxZUAAAAAAAINWLcBonWS3AaGsluANZZJQAAAAAAAAAAG9brS4vzK16QtbrLQsqAAAAAAAAAAAAAAAAAAAAAAAAAAAAAAAAAAAAAAAge70SzHrlWcXsjCnpOXYpOSUV9VpeB49t2nkUiY6zL37Bsn0i8xPSIeLW60uL8z116Q8VustCyoAAAAAAAAAAAAAAAAAAAAAAAAAAAAAAAAAAAAAECzm/IaleoqVGDnOXYtyWLfYu8ply1x14rT2MuHDfLbhpGsvsHRnMccjoKmvWnJ6VWfvT7u5bl/c5nadonPfi7u51+x7LXZ8fDHXvl8mqZHHSltlveGJ0UZJ0cpOKNZaapHF8ieZKOVU1SOL5DmScqpqkcXyHMk5VTVI4vkOZJyqmqRxfIcyTlVNUji+Q5knKqapHF8hzJOVU1SOL5DmScqpqkcXyHMk5VTVI4vkOZJyqmqRxfIcyTlVNUji+Q5knKqapHF8hzJOVU1SOL5DmScqpqkcXyHMk5VTVI4vkOZJyqmqRxfIcyTlVNUji+Q5knKqapHF8hzJOVU1SOL5DmScqpqkcXyHMk5VTVI4vkOZJyqmqRxfIcyTlVNUji+Q5knKqapHF8hzJOVU1SOL5DmScqpqkcXyHMk5VTVI4vkOZJyqmqRxfIcyTlVNUji+Q5knKqapHF8hzJOVU1SOL5DmScqrOpxxlyHMk5UOn6MdFKGUbakquzboxlFJ8dl+Zrtp2/JTsiIbTZN3Ysmk21d/m3NdHJo6FCnGmu222Uu+Untf1NTkzXyzredW+w4MeGNKRoumNl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O" altLang="es-CO" sz="1800">
              <a:latin typeface="Arial" panose="020B0604020202020204" pitchFamily="34" charset="0"/>
            </a:endParaRPr>
          </a:p>
        </p:txBody>
      </p:sp>
      <p:pic>
        <p:nvPicPr>
          <p:cNvPr id="11267" name="Picture 10" descr="http://kyc.com.uy/kycblog/wp-content/uploads/2010/07/loso-primeros-escalon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88" y="3500438"/>
            <a:ext cx="3935412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357188" y="1643063"/>
            <a:ext cx="6567487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PROYECTO ARTICULACIÓN CON LA EDUCACIÓN MEDIA</a:t>
            </a:r>
          </a:p>
          <a:p>
            <a:pPr algn="ctr"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charset="0"/>
            </a:endParaRPr>
          </a:p>
          <a:p>
            <a:pPr algn="ctr">
              <a:defRPr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COLEGIO  PRIVADOS</a:t>
            </a:r>
          </a:p>
          <a:p>
            <a:pPr algn="ctr"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charset="0"/>
            </a:endParaRPr>
          </a:p>
          <a:p>
            <a:pPr algn="ctr">
              <a:defRPr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6859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Título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928688"/>
          </a:xfrm>
        </p:spPr>
        <p:txBody>
          <a:bodyPr>
            <a:normAutofit fontScale="90000"/>
          </a:bodyPr>
          <a:lstStyle/>
          <a:p>
            <a:r>
              <a:rPr lang="es-CO" altLang="es-CO" sz="3600" smtClean="0">
                <a:latin typeface="Arial Rounded MT Bold" panose="020F0704030504030204" pitchFamily="34" charset="0"/>
              </a:rPr>
              <a:t>Por qué fortalecer la Educación Media?</a:t>
            </a:r>
          </a:p>
        </p:txBody>
      </p:sp>
      <p:pic>
        <p:nvPicPr>
          <p:cNvPr id="12291" name="Picture 2" descr="https://encrypted-tbn2.gstatic.com/images?q=tbn:ANd9GcRQLf9OFkNKXna62gkU0snw8GAWBni_wG4MjKxzdDDAS5ekBsL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857375"/>
            <a:ext cx="1957388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4 CuadroTexto"/>
          <p:cNvSpPr txBox="1">
            <a:spLocks noChangeArrowheads="1"/>
          </p:cNvSpPr>
          <p:nvPr/>
        </p:nvSpPr>
        <p:spPr bwMode="auto">
          <a:xfrm>
            <a:off x="571500" y="3357563"/>
            <a:ext cx="83581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s-CO" altLang="es-CO" sz="1800">
                <a:latin typeface="Arial" panose="020B0604020202020204" pitchFamily="34" charset="0"/>
              </a:rPr>
              <a:t> Fomentar nuevas y mayores herramientas técnicas y personales.</a:t>
            </a:r>
          </a:p>
          <a:p>
            <a:pPr>
              <a:spcBef>
                <a:spcPct val="0"/>
              </a:spcBef>
            </a:pPr>
            <a:r>
              <a:rPr lang="es-CO" altLang="es-CO" sz="1800">
                <a:latin typeface="Arial" panose="020B0604020202020204" pitchFamily="34" charset="0"/>
              </a:rPr>
              <a:t>Promover el discernimiento sobre las posibles profesiones elegibles por los estudiantes.</a:t>
            </a:r>
          </a:p>
          <a:p>
            <a:pPr>
              <a:spcBef>
                <a:spcPct val="0"/>
              </a:spcBef>
            </a:pPr>
            <a:r>
              <a:rPr lang="es-CO" altLang="es-CO" sz="1800">
                <a:latin typeface="Arial" panose="020B0604020202020204" pitchFamily="34" charset="0"/>
              </a:rPr>
              <a:t> Es una tendencia educativa a nivel mundial es propiciar un acercamiento temprano a la vida universitaria.</a:t>
            </a:r>
          </a:p>
          <a:p>
            <a:pPr>
              <a:spcBef>
                <a:spcPct val="0"/>
              </a:spcBef>
              <a:buFontTx/>
              <a:buNone/>
            </a:pPr>
            <a:endParaRPr lang="es-CO" altLang="es-CO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s-CO" altLang="es-CO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s-CO" altLang="es-CO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Título"/>
          <p:cNvSpPr>
            <a:spLocks noGrp="1"/>
          </p:cNvSpPr>
          <p:nvPr>
            <p:ph type="ctrTitle"/>
          </p:nvPr>
        </p:nvSpPr>
        <p:spPr>
          <a:xfrm>
            <a:off x="785813" y="1357313"/>
            <a:ext cx="7772400" cy="1084262"/>
          </a:xfrm>
        </p:spPr>
        <p:txBody>
          <a:bodyPr/>
          <a:lstStyle/>
          <a:p>
            <a:r>
              <a:rPr lang="es-CO" altLang="es-CO" sz="3200" smtClean="0">
                <a:latin typeface="Arial Rounded MT Bold" panose="020F0704030504030204" pitchFamily="34" charset="0"/>
              </a:rPr>
              <a:t> Alternativas</a:t>
            </a:r>
          </a:p>
        </p:txBody>
      </p:sp>
      <p:pic>
        <p:nvPicPr>
          <p:cNvPr id="13315" name="Picture 2" descr="http://img1.wikia.nocookie.net/__cb20130702212625/creepypasta/es/images/a/a5/15516743-mano-masculina-esta-mostrando-tres-dedos-aislados-sobre-fondo-blan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428750"/>
            <a:ext cx="79533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14313" y="2500313"/>
            <a:ext cx="6329362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s-CO" dirty="0">
                <a:latin typeface="Arial Rounded MT Bold" pitchFamily="34" charset="0"/>
              </a:rPr>
              <a:t>Articulación con un programa Técnico Profesional: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47813" y="3357563"/>
            <a:ext cx="7294562" cy="36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CO" dirty="0">
                <a:latin typeface="Arial Rounded MT Bold" pitchFamily="34" charset="0"/>
              </a:rPr>
              <a:t>2. Cadena de formación cursando módulos de una Tecnología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42938" y="4429125"/>
            <a:ext cx="7737475" cy="3698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CO" dirty="0">
                <a:latin typeface="Arial Rounded MT Bold" pitchFamily="34" charset="0"/>
              </a:rPr>
              <a:t>3. Cursar módulos independientes en diferentes áreas disciplinares</a:t>
            </a:r>
          </a:p>
        </p:txBody>
      </p:sp>
    </p:spTree>
    <p:extLst>
      <p:ext uri="{BB962C8B-B14F-4D97-AF65-F5344CB8AC3E}">
        <p14:creationId xmlns:p14="http://schemas.microsoft.com/office/powerpoint/2010/main" val="34124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72759"/>
            <a:ext cx="8229600" cy="94852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 Black" pitchFamily="34" charset="0"/>
              </a:rPr>
              <a:t>Propósitos</a:t>
            </a:r>
            <a:endParaRPr lang="es-ES" sz="3600" b="1" dirty="0">
              <a:solidFill>
                <a:srgbClr val="004A82"/>
              </a:solidFill>
              <a:latin typeface="Arial Black" pitchFamily="34" charset="0"/>
              <a:cs typeface="Arial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57199" y="846161"/>
            <a:ext cx="8523027" cy="539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Promover y gestionar nuevas oportunidades de desarrollo institucional que coadyuve a identificar al Politécnico Grancolombiano como una institución que ofrece </a:t>
            </a:r>
            <a:r>
              <a:rPr lang="es-C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servicios educativos </a:t>
            </a:r>
            <a:r>
              <a:rPr lang="es-CO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en todos lo niveles de formación tanto formal como no formal. </a:t>
            </a:r>
          </a:p>
          <a:p>
            <a:pPr lvl="1"/>
            <a:r>
              <a:rPr lang="es-CO" sz="1600" dirty="0" smtClean="0">
                <a:latin typeface="Arial" pitchFamily="34" charset="0"/>
                <a:cs typeface="Arial" pitchFamily="34" charset="0"/>
              </a:rPr>
              <a:t>Buscar  y atraer nuevos  aliados estratégicos  tanto del sector privado como del público  que permita desarrollar propuestas académicas y de consultoría a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largo plazo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en búsqueda de más cobertura, más pertinencia y más calidad en el campo de la educación. </a:t>
            </a:r>
          </a:p>
          <a:p>
            <a:pPr lvl="1"/>
            <a:r>
              <a:rPr lang="es-CO" sz="1600" dirty="0" smtClean="0">
                <a:latin typeface="Arial" pitchFamily="34" charset="0"/>
                <a:cs typeface="Arial" pitchFamily="34" charset="0"/>
              </a:rPr>
              <a:t>Realizar convenios de cooperación con personas jurídicas y naturales que permitan tener complementariedad en ofertas de valor y compartir buenas prácticas  para desarrollar propuestas en el servicio educativo  buscando mayor cobertura y posibilidades de negocios que ayuden a la sostenibilidad financiera de la institución.</a:t>
            </a:r>
          </a:p>
          <a:p>
            <a:pPr lvl="1"/>
            <a:r>
              <a:rPr lang="es-CO" sz="1600" dirty="0" smtClean="0">
                <a:latin typeface="Arial" pitchFamily="34" charset="0"/>
                <a:cs typeface="Arial" pitchFamily="34" charset="0"/>
              </a:rPr>
              <a:t>Participar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con  criterios de competitividad y de éxito en licitaciones, convocatorias e invitaciones públicas y privadas alineadas con la misión de la IUPG, en los campos de la formación y de la consultoría.  </a:t>
            </a:r>
          </a:p>
        </p:txBody>
      </p:sp>
    </p:spTree>
    <p:extLst>
      <p:ext uri="{BB962C8B-B14F-4D97-AF65-F5344CB8AC3E}">
        <p14:creationId xmlns:p14="http://schemas.microsoft.com/office/powerpoint/2010/main" val="59768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785" y="2840897"/>
            <a:ext cx="82568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CO" sz="44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Convenios</a:t>
            </a:r>
            <a:endParaRPr lang="es-CO" sz="44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8405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7200" y="82059"/>
            <a:ext cx="8256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CO" sz="3600" b="1" dirty="0">
                <a:solidFill>
                  <a:prstClr val="black"/>
                </a:solidFill>
                <a:latin typeface="Century Gothic"/>
                <a:cs typeface="Century Gothic"/>
              </a:rPr>
              <a:t>Alianza Ceres Sabana Centro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44431" y="956740"/>
          <a:ext cx="8682431" cy="430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3550"/>
                <a:gridCol w="6948881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Partes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Ministerio de Educación Nacional</a:t>
                      </a:r>
                    </a:p>
                    <a:p>
                      <a:r>
                        <a:rPr lang="es-CO" sz="1500" dirty="0" smtClean="0"/>
                        <a:t>Politecnico Grancolombiano  como representante de la Alianza Ceres Sabana Centro</a:t>
                      </a:r>
                    </a:p>
                    <a:p>
                      <a:r>
                        <a:rPr lang="es-CO" sz="1500" dirty="0" smtClean="0"/>
                        <a:t>(Politecnico Grancolombiano, Secretaria de Educación del Departamento de Cundinamarca, Municipio de Tocancipa, Universidad Manuela Beltran)</a:t>
                      </a:r>
                      <a:endParaRPr lang="es-CO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Objeto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dirty="0" smtClean="0"/>
                        <a:t>Aunar esfuerzos para poner en marcha el Centro Regional De Educación Superior – CERES Tocancipa - Cundinamarca operado por la Institución Universitaria Politécnico Grancolombiano para llevar educación de calidad a poblaciones marginadas sin acceso a oferta, generar nuevas oportunidades de desarrollo humano, social y económico, y contribuir con la reducción de las brechas de acceso y permanencia a la educación superior en las regiones del país, a través de la oferta de programas académicos pertinentes a sus necesidades socioeconómicas en el marco de la ampliación y fortalecimiento de la regionalización y flexibilidad de la oferta de educación superior.</a:t>
                      </a:r>
                      <a:endParaRPr lang="es-CO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Duración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5 años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Beneficios e Implicaciones del Convenio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Se aumenta la presencia regional del Politécnico Grancolombiano</a:t>
                      </a:r>
                      <a:r>
                        <a:rPr lang="es-CO" sz="1500" dirty="0" smtClean="0"/>
                        <a:t>.  </a:t>
                      </a:r>
                      <a:r>
                        <a:rPr lang="es-CO" sz="1500" dirty="0" smtClean="0"/>
                        <a:t>Se consolidan los programas de educación virtual en localidades diferentes a las grandes ciudades. Se mejoran indicadores de responsabilidad social dando acceso educativo a jóvenes de estratos bajos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22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7200" y="177309"/>
            <a:ext cx="8256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CO" sz="2800" b="1" dirty="0">
                <a:solidFill>
                  <a:prstClr val="black"/>
                </a:solidFill>
                <a:latin typeface="Century Gothic"/>
                <a:cs typeface="Century Gothic"/>
              </a:rPr>
              <a:t>Ampliación Cobertura SENA</a:t>
            </a:r>
          </a:p>
          <a:p>
            <a:pPr algn="ctr" defTabSz="457200"/>
            <a:r>
              <a:rPr lang="es-CO" sz="2800" b="1" dirty="0">
                <a:solidFill>
                  <a:prstClr val="black"/>
                </a:solidFill>
                <a:latin typeface="Century Gothic"/>
                <a:cs typeface="Century Gothic"/>
              </a:rPr>
              <a:t>Derivación Convenio </a:t>
            </a:r>
            <a:r>
              <a:rPr lang="es-CO" sz="28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Marco Bogotá</a:t>
            </a:r>
            <a:endParaRPr lang="es-CO" sz="28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397663" y="1282640"/>
          <a:ext cx="8375968" cy="332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6191"/>
                <a:gridCol w="6949777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Partes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Servicio Nacional de Aprendizaje</a:t>
                      </a:r>
                      <a:r>
                        <a:rPr lang="es-CO" sz="1600" baseline="0" dirty="0" smtClean="0"/>
                        <a:t> SENA</a:t>
                      </a:r>
                      <a:endParaRPr lang="es-CO" sz="1600" dirty="0" smtClean="0"/>
                    </a:p>
                    <a:p>
                      <a:r>
                        <a:rPr lang="es-CO" sz="1600" dirty="0" smtClean="0"/>
                        <a:t>Politecnico Grancolombiano  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Objeto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dirty="0" smtClean="0"/>
                        <a:t>Aunar esfuerzos, capacidades y conocimientos para el desarrollo de  programas de formación integral, en el marco del programa de Ampliación de Cobertura, con el fin de formar</a:t>
                      </a:r>
                      <a:r>
                        <a:rPr lang="es-CO" sz="1600" baseline="0" dirty="0" smtClean="0"/>
                        <a:t> a un mayor número de  colombianos de acuerdo con  lo establecido en el plan operativo.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Duración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 partir de la fecha de suscripción del convenio hasta el 31 de diciembre de </a:t>
                      </a:r>
                      <a:r>
                        <a:rPr lang="es-CO" sz="1600" dirty="0" smtClean="0"/>
                        <a:t>2015</a:t>
                      </a:r>
                      <a:endParaRPr lang="es-CO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Beneficios e Implicaciones del Convenio</a:t>
                      </a:r>
                    </a:p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El Politécnico Grancolombiano formará a 660 aprendices del SENA en programas tecnológicos propios del SENA. </a:t>
                      </a:r>
                      <a:r>
                        <a:rPr lang="es-CO" sz="1600" dirty="0" smtClean="0"/>
                        <a:t>El tiene </a:t>
                      </a:r>
                      <a:r>
                        <a:rPr lang="es-CO" sz="1600" dirty="0" smtClean="0"/>
                        <a:t>la oportunidad de ofrecer a los futuros tecnólogos formados bajo el convenio la continuación de estudios a nivel profesional mediante cadena de formación en la alianza que se tiene con el Sena y que ha sido altamente exitosa.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1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7200" y="177309"/>
            <a:ext cx="8256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CO" sz="2800" b="1" dirty="0">
                <a:solidFill>
                  <a:prstClr val="black"/>
                </a:solidFill>
                <a:latin typeface="Century Gothic"/>
                <a:cs typeface="Century Gothic"/>
              </a:rPr>
              <a:t>Ampliación Cobertura SENA</a:t>
            </a:r>
          </a:p>
          <a:p>
            <a:pPr algn="ctr" defTabSz="457200"/>
            <a:r>
              <a:rPr lang="es-CO" sz="2800" b="1" dirty="0">
                <a:solidFill>
                  <a:prstClr val="black"/>
                </a:solidFill>
                <a:latin typeface="Century Gothic"/>
                <a:cs typeface="Century Gothic"/>
              </a:rPr>
              <a:t>Derivación Convenio </a:t>
            </a:r>
            <a:r>
              <a:rPr lang="es-CO" sz="28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Marco Medellín</a:t>
            </a:r>
            <a:endParaRPr lang="es-CO" sz="28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397663" y="1282640"/>
          <a:ext cx="8375968" cy="332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6191"/>
                <a:gridCol w="6949777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Partes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Servicio Nacional de Aprendizaje</a:t>
                      </a:r>
                      <a:r>
                        <a:rPr lang="es-CO" sz="1600" baseline="0" dirty="0" smtClean="0"/>
                        <a:t> SENA</a:t>
                      </a:r>
                      <a:endParaRPr lang="es-CO" sz="1600" dirty="0" smtClean="0"/>
                    </a:p>
                    <a:p>
                      <a:r>
                        <a:rPr lang="es-CO" sz="1600" dirty="0" smtClean="0"/>
                        <a:t>Politecnico Grancolombiano  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Objeto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dirty="0" smtClean="0"/>
                        <a:t>Aunar esfuerzos, capacidades y conocimientos para el desarrollo de  programas de formación integral, en el marco del programa de Ampliación de Cobertura, con el fin de formar</a:t>
                      </a:r>
                      <a:r>
                        <a:rPr lang="es-CO" sz="1600" baseline="0" dirty="0" smtClean="0"/>
                        <a:t> a un mayor número de  colombianos de acuerdo con  lo establecido en el plan operativo.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Duración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 partir de la fecha de suscripción del convenio hasta el 31 de diciembre de </a:t>
                      </a:r>
                      <a:r>
                        <a:rPr lang="es-CO" sz="1600" dirty="0" smtClean="0"/>
                        <a:t>2015</a:t>
                      </a:r>
                      <a:endParaRPr lang="es-CO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Beneficios e Implicaciones del Convenio</a:t>
                      </a:r>
                    </a:p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El Politécnico Grancolombiano formará a 600 aprendices del SENA en programas tecnológicos propios del SENA. </a:t>
                      </a:r>
                      <a:r>
                        <a:rPr lang="es-CO" sz="1600" dirty="0" smtClean="0"/>
                        <a:t>El Politécnico </a:t>
                      </a:r>
                      <a:r>
                        <a:rPr lang="es-CO" sz="1600" dirty="0" smtClean="0"/>
                        <a:t>tiene la oportunidad de ofrecer a los futuros tecnólogos formados bajo el convenio la continuación de estudios a nivel profesional mediante cadena de formación en la alianza que se tiene con el Sena y que ha sido altamente exitosa.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0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7730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CO" sz="2800" b="1" dirty="0">
                <a:solidFill>
                  <a:prstClr val="black"/>
                </a:solidFill>
                <a:latin typeface="Century Gothic"/>
                <a:cs typeface="Century Gothic"/>
              </a:rPr>
              <a:t>Unión Temporal Poli Innova Sin Fronteras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48076" y="823640"/>
          <a:ext cx="8647847" cy="405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943"/>
                <a:gridCol w="7287904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Partes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Ministerio de Educación Nacional</a:t>
                      </a:r>
                    </a:p>
                    <a:p>
                      <a:r>
                        <a:rPr lang="es-CO" sz="1400" dirty="0" smtClean="0"/>
                        <a:t>Unión Temporal Poli Innova Sin Fronteras 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Objeto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Aunar esfuerzos entre el Ministerio de Educación Nacional y la UNIÓN TEMPORAL POLI INNOVA SIN FRONTERA, para el fortalecimiento de la Educación Técnica Profesional y Tecnológica entre Instituciones de Educación Superior, sectores productivos, organizaciones sociales y gobierno territorial, mediante creación de nueva oferta y la formación de recurso humano de los niveles técnico profesional y tecnológico en sectores estratégicos para el desarrollo regional, en el marco del impulso a los "Cinco Sectores Locomotora del Desarrollo", dentro de la convocatoria del Fondo Concursable.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Duración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Tres años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Beneficios e Implicaciones del Convenio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El Politécnico Grancolombiano contará con seis programas nuevos en modalidad virtual: Dos en BPO (niveles técnico profesional y tecnológico), dos en comercio exterior (técnico profesional y tecnológico); una especialización tecnológica en dispositivos móviles; una especialización tecnológica en turismo en salud bilingüe. La alianza con el sector privado y los gobiernos locales permitirán facilitar la ubicación laboral de los egresados y se mejorará el </a:t>
                      </a:r>
                      <a:r>
                        <a:rPr lang="es-CO" sz="1400" dirty="0" err="1" smtClean="0"/>
                        <a:t>enrollment</a:t>
                      </a:r>
                      <a:r>
                        <a:rPr lang="es-CO" sz="1400" dirty="0" smtClean="0"/>
                        <a:t>  en educación virtual. Se mejoran indicadores de responsabilidad social, ya que los gobiernos locales son de municipios con NBI altas.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28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9393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CO" sz="2400" b="1" dirty="0">
                <a:solidFill>
                  <a:prstClr val="black"/>
                </a:solidFill>
                <a:latin typeface="Century Gothic"/>
                <a:cs typeface="Century Gothic"/>
              </a:rPr>
              <a:t>Media Fortalecida y Mayor Acceso a la Educación Superior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09550" y="1629873"/>
          <a:ext cx="8705850" cy="357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477"/>
                <a:gridCol w="7250373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Partes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Distrito</a:t>
                      </a:r>
                      <a:r>
                        <a:rPr lang="es-CO" sz="1600" baseline="0" dirty="0" smtClean="0"/>
                        <a:t> Capital – Secretaria de Educación </a:t>
                      </a:r>
                      <a:endParaRPr lang="es-CO" sz="1600" dirty="0" smtClean="0"/>
                    </a:p>
                    <a:p>
                      <a:r>
                        <a:rPr lang="es-CO" sz="1600" dirty="0" smtClean="0"/>
                        <a:t>Politécnico</a:t>
                      </a:r>
                      <a:r>
                        <a:rPr lang="es-CO" sz="1600" baseline="0" dirty="0" smtClean="0"/>
                        <a:t> Grancolombiano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Objeto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dirty="0" smtClean="0"/>
                        <a:t>Aunar esfuerzos  para realizar el diseño,  implementación , acompañamiento y seguimiento del modelo de transformación de la educación media fortalecida con proyección a la educación superior, mediante  una oferta diversa</a:t>
                      </a:r>
                      <a:r>
                        <a:rPr lang="es-CO" sz="1600" baseline="0" dirty="0" smtClean="0"/>
                        <a:t> y electiva con el reconocimiento de créditos académicos.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Duración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 años</a:t>
                      </a:r>
                      <a:endParaRPr lang="es-CO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Beneficios e Implicaciones del Convenio</a:t>
                      </a:r>
                    </a:p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Se apoyará a 30 colegios de Bogotá para articular las competencias básicas y específicas de los programas de Educación Superior del Politécnico Grancolombiano con el PEI de las instituciones. Se hará orientación vocacional y profesional.</a:t>
                      </a:r>
                    </a:p>
                    <a:p>
                      <a:r>
                        <a:rPr lang="es-CO" sz="1600" dirty="0" smtClean="0"/>
                        <a:t>Se conectarán los estudiantes de los 30 colegios con los programas de acreditación de alta calidad que tenemos para que continúen su formación profesional una vez </a:t>
                      </a:r>
                      <a:r>
                        <a:rPr lang="es-CO" sz="1600" dirty="0" smtClean="0"/>
                        <a:t>se </a:t>
                      </a:r>
                      <a:r>
                        <a:rPr lang="es-CO" sz="1600" dirty="0" smtClean="0"/>
                        <a:t>gradúen de bachilleres.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48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69269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s-CO" sz="24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Articulación de programas técnicos con colegios de Cundinamarca</a:t>
            </a:r>
            <a:endParaRPr lang="es-CO" sz="24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09550" y="1629873"/>
          <a:ext cx="8705850" cy="308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477"/>
                <a:gridCol w="7250373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Partes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Gobernación de Cundinamarca</a:t>
                      </a:r>
                      <a:r>
                        <a:rPr lang="es-CO" sz="1600" baseline="0" dirty="0" smtClean="0"/>
                        <a:t> – Secretaria de Educación </a:t>
                      </a:r>
                      <a:endParaRPr lang="es-CO" sz="1600" dirty="0" smtClean="0"/>
                    </a:p>
                    <a:p>
                      <a:r>
                        <a:rPr lang="es-CO" sz="1600" dirty="0" smtClean="0"/>
                        <a:t>Politécnico</a:t>
                      </a:r>
                      <a:r>
                        <a:rPr lang="es-CO" sz="1600" baseline="0" dirty="0" smtClean="0"/>
                        <a:t> Grancolombiano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Objeto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dirty="0" smtClean="0"/>
                        <a:t>Prestación de servicios educativos para el apoyo al acceso a la educación superior con procesos de articulación de 19 colegios de Cundinamarca a través de programas técnico laborales y técnico profesionales 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Duración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 años</a:t>
                      </a:r>
                      <a:endParaRPr lang="es-CO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Beneficios e Implicaciones del Convenio</a:t>
                      </a:r>
                    </a:p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Se </a:t>
                      </a:r>
                      <a:r>
                        <a:rPr lang="es-CO" sz="1600" dirty="0" smtClean="0"/>
                        <a:t>desarrollan los </a:t>
                      </a:r>
                      <a:r>
                        <a:rPr lang="es-CO" sz="1600" dirty="0" smtClean="0"/>
                        <a:t>programas técnico profesional en implementación de software y técnico laboral en comercio exterior.   </a:t>
                      </a:r>
                    </a:p>
                    <a:p>
                      <a:r>
                        <a:rPr lang="es-CO" sz="1600" dirty="0" smtClean="0"/>
                        <a:t>Se conectarán los estudiantes de los 19 colegios con los programas del Politécnico Grancolombiano para que continúen su formación profesional una vez s gradúen de bachilleres.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62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1178</Words>
  <Application>Microsoft Office PowerPoint</Application>
  <PresentationFormat>Presentación en pantalla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Rounded MT Bold</vt:lpstr>
      <vt:lpstr>Calibri</vt:lpstr>
      <vt:lpstr>Century Gothic</vt:lpstr>
      <vt:lpstr>Verdana</vt:lpstr>
      <vt:lpstr>Tema de Office</vt:lpstr>
      <vt:lpstr>TÍTULO – ARIAL BOLD 44 </vt:lpstr>
      <vt:lpstr>Propósitos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Por qué fortalecer la Educación Media?</vt:lpstr>
      <vt:lpstr> Alternativas</vt:lpstr>
    </vt:vector>
  </TitlesOfParts>
  <Company>Agencia Trompo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1 – Calibri BOLD 44</dc:title>
  <dc:creator>Direccción Gráfica</dc:creator>
  <cp:lastModifiedBy>John Jaime Marin Niño</cp:lastModifiedBy>
  <cp:revision>129</cp:revision>
  <dcterms:created xsi:type="dcterms:W3CDTF">2012-06-28T18:08:02Z</dcterms:created>
  <dcterms:modified xsi:type="dcterms:W3CDTF">2015-06-03T20:53:47Z</dcterms:modified>
</cp:coreProperties>
</file>